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8" r:id="rId3"/>
    <p:sldId id="294" r:id="rId4"/>
    <p:sldId id="268" r:id="rId5"/>
    <p:sldId id="269" r:id="rId6"/>
    <p:sldId id="271" r:id="rId7"/>
    <p:sldId id="272" r:id="rId8"/>
    <p:sldId id="273" r:id="rId9"/>
    <p:sldId id="274" r:id="rId10"/>
    <p:sldId id="270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0" r:id="rId22"/>
    <p:sldId id="261" r:id="rId23"/>
    <p:sldId id="262" r:id="rId24"/>
    <p:sldId id="263" r:id="rId25"/>
    <p:sldId id="264" r:id="rId26"/>
    <p:sldId id="265" r:id="rId27"/>
    <p:sldId id="257" r:id="rId28"/>
    <p:sldId id="266" r:id="rId29"/>
    <p:sldId id="26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E6E55-4F12-4FD0-A66D-1B52C432559F}" v="46" dt="2023-12-23T09:52:31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1897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631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0899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41587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65116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16914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39724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5079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07766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784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4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5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81BF-380B-6A67-AF09-982BD0D99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+mn-lt"/>
                <a:ea typeface="+mn-ea"/>
                <a:cs typeface="+mn-ea"/>
                <a:sym typeface="+mn-lt"/>
              </a:rPr>
              <a:t>暇满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难得</a:t>
            </a:r>
            <a:br>
              <a:rPr lang="zh-CN" altLang="en-US" dirty="0">
                <a:latin typeface="+mn-lt"/>
                <a:ea typeface="+mn-ea"/>
                <a:cs typeface="+mn-ea"/>
                <a:sym typeface="+mn-lt"/>
              </a:rPr>
            </a:b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33779-A802-9D71-A932-ADA045861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>
                <a:cs typeface="+mn-ea"/>
                <a:sym typeface="+mn-lt"/>
              </a:rPr>
              <a:t>八闲暇</a:t>
            </a:r>
            <a:endParaRPr lang="zh-CN" altLang="en-US" sz="3600" dirty="0">
              <a:cs typeface="+mn-ea"/>
              <a:sym typeface="+mn-lt"/>
            </a:endParaRPr>
          </a:p>
          <a:p>
            <a:r>
              <a:rPr lang="zh-CN" altLang="en-US" sz="3600" dirty="0">
                <a:cs typeface="+mn-ea"/>
                <a:sym typeface="+mn-lt"/>
              </a:rPr>
              <a:t>十圆满</a:t>
            </a:r>
            <a:endParaRPr lang="en-US" altLang="zh-CN" sz="3600" dirty="0">
              <a:cs typeface="+mn-ea"/>
              <a:sym typeface="+mn-lt"/>
            </a:endParaRPr>
          </a:p>
          <a:p>
            <a:endParaRPr lang="en-US" altLang="zh-CN" sz="3600" dirty="0">
              <a:cs typeface="+mn-ea"/>
              <a:sym typeface="+mn-lt"/>
            </a:endParaRPr>
          </a:p>
          <a:p>
            <a:r>
              <a:rPr lang="zh-CN" altLang="en-US" sz="2800" b="1" i="0" dirty="0">
                <a:solidFill>
                  <a:srgbClr val="263238"/>
                </a:solidFill>
                <a:effectLst/>
                <a:latin typeface="-apple-system"/>
              </a:rPr>
              <a:t>十圆满之得人身，生中土</a:t>
            </a:r>
          </a:p>
          <a:p>
            <a:endParaRPr 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1926035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4AEB-2639-EAF1-92E8-4B165290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第二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，从其他生命角度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4CB18-90B8-F95B-D94A-1A3659585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天人</a:t>
            </a:r>
            <a:r>
              <a:rPr lang="zh-CN" altLang="en-US" dirty="0">
                <a:cs typeface="+mn-ea"/>
                <a:sym typeface="+mn-lt"/>
              </a:rPr>
              <a:t>，生活太富裕，沉溺于享乐</a:t>
            </a:r>
          </a:p>
          <a:p>
            <a:r>
              <a:rPr lang="zh-CN" altLang="en-US" dirty="0">
                <a:cs typeface="+mn-ea"/>
                <a:sym typeface="+mn-lt"/>
              </a:rPr>
              <a:t>阿修罗，嫉妒心太强，经常于天人征战</a:t>
            </a:r>
          </a:p>
          <a:p>
            <a:r>
              <a:rPr lang="zh-CN" altLang="en-US" dirty="0">
                <a:cs typeface="+mn-ea"/>
                <a:sym typeface="+mn-lt"/>
              </a:rPr>
              <a:t>旁生，太愚痴，无法理解</a:t>
            </a:r>
            <a:r>
              <a:rPr lang="zh-CN" altLang="en-CA" dirty="0">
                <a:cs typeface="+mn-ea"/>
                <a:sym typeface="+mn-lt"/>
              </a:rPr>
              <a:t>甚深</a:t>
            </a:r>
            <a:r>
              <a:rPr lang="zh-CN" altLang="en-US" dirty="0">
                <a:cs typeface="+mn-ea"/>
                <a:sym typeface="+mn-lt"/>
              </a:rPr>
              <a:t>微妙的佛法</a:t>
            </a:r>
          </a:p>
          <a:p>
            <a:r>
              <a:rPr lang="zh-CN" altLang="en-US" dirty="0">
                <a:cs typeface="+mn-ea"/>
                <a:sym typeface="+mn-lt"/>
              </a:rPr>
              <a:t>饿鬼，整日处于饥渴状态</a:t>
            </a:r>
          </a:p>
          <a:p>
            <a:r>
              <a:rPr lang="zh-CN" altLang="en-US" dirty="0">
                <a:cs typeface="+mn-ea"/>
                <a:sym typeface="+mn-lt"/>
              </a:rPr>
              <a:t>地狱，时刻处于极度痛苦状态，无法修行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6235159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CA36-C496-1F7C-92BB-0597A370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人类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BAD0-4F9F-146D-1F70-1B984B0A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人类的苦和乐是 夹杂的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纯苦和纯乐都不行。虽说在人间不如意事情十之八九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但其实还是 有安乐的。人有一个比较稳定的心态和身体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苦和乐都不是过于明显。苦不 是苦到那种无法忍受的状态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乐也是乐一段时间后来一个打击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让你沮丧一 下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人的苦乐是夹杂的。而且人的思维能够接受佛法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身心状态没有漂浮那么厉害。有些恶鬼道众生的心太不稳定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跑来跑去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根本没办法停下来。这 些方方面面条件要都具足就只有人身是最好的。如果没有获得人身或暇满人身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就没办法值遇佛法。从修习佛法的五种条件来讲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获得“人身”是所依 圆满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这个条件如今获得了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我们应该欢喜。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801878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3114E-4D7B-E2FE-8E80-338819A2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和旁生对比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CAEE-8E5F-7261-663E-76AD3D60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53354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cs typeface="+mn-ea"/>
                <a:sym typeface="+mn-lt"/>
              </a:rPr>
              <a:t>主要围绕人类与旁生的思维能力展</a:t>
            </a:r>
            <a:endParaRPr lang="zh-CN" altLang="en-US" sz="2400" dirty="0">
              <a:cs typeface="+mn-ea"/>
              <a:sym typeface="+mn-lt"/>
            </a:endParaRPr>
          </a:p>
          <a:p>
            <a:r>
              <a:rPr lang="zh-TW" altLang="en-US" sz="2400" dirty="0">
                <a:cs typeface="+mn-ea"/>
                <a:sym typeface="+mn-lt"/>
              </a:rPr>
              <a:t>在恶趣里面条件最“优越”的要数旁生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散居人间的旁生中条件最“优越”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价值最昂贵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妙色庄严的狗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如果给它传一种最简单的法</a:t>
            </a:r>
            <a:r>
              <a:rPr lang="en-US" altLang="zh-TW" sz="2400" dirty="0">
                <a:cs typeface="+mn-ea"/>
                <a:sym typeface="+mn-lt"/>
              </a:rPr>
              <a:t>——</a:t>
            </a:r>
            <a:r>
              <a:rPr lang="zh-TW" altLang="en-US" sz="2400" dirty="0">
                <a:cs typeface="+mn-ea"/>
                <a:sym typeface="+mn-lt"/>
              </a:rPr>
              <a:t>念一遍 “嗡嘛呢巴美吽”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我们可以观察到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它既不解句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也不懂义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不仅听不懂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而且连话语也说不出来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根本不知道“嗡嘛呢巴美吽”怎么念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它们连这些 最简单的也做不到。比如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面前的一条狗听不懂言语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它只会“汪汪汪”地 叫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岂不是很麻烦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它岂能学法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再者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从最简单的自我保护来观察。</a:t>
            </a:r>
            <a:endParaRPr lang="en-US" altLang="zh-TW" sz="2400" dirty="0">
              <a:cs typeface="+mn-ea"/>
              <a:sym typeface="+mn-lt"/>
            </a:endParaRPr>
          </a:p>
          <a:p>
            <a:r>
              <a:rPr lang="zh-TW" altLang="en-US" sz="2400" dirty="0">
                <a:cs typeface="+mn-ea"/>
                <a:sym typeface="+mn-lt"/>
              </a:rPr>
              <a:t>譬如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在滴水成冰的寒冬腊月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牦牛即使快被冻死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也只能束手无策地低头而住。由于心识暗钝、根身上具有障碍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它没有办法想到或运用一些方便方法。而人类遇到这种情况的第一个念头就是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我现在该怎么办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他脑子灵活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能迅速地反应过来何处有木柴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或者去何处可以取暖等等。思维宽阔度也非常大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可以跨越天南海北。另外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人的手脚能做很多事。四脚旁生不仅心识呆钝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而且根身上的障碍也使它远 不如人类灵敏。如此一来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它们怎么可能修法呢</a:t>
            </a:r>
            <a:r>
              <a:rPr lang="zh-CN" altLang="en-US" sz="2400" dirty="0">
                <a:cs typeface="+mn-ea"/>
                <a:sym typeface="+mn-lt"/>
              </a:rPr>
              <a:t>？</a:t>
            </a:r>
            <a:endParaRPr 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366782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D1AA-9A03-2887-DA1A-51C55FF7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和天等对比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98D4-A8E7-57D3-CC47-0029EB636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主要围绕是否可以产生出离心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受持别解脱戒等展开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天等的身所依算是好的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但不成别解脱戒的真实之器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故是自相续中得 圆满圣教的缘分不具足。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此处“器”不是指外在的容器，而应理解根器、器具，可以说是一种运作的所依或者工具。“等”字包括修罗</a:t>
            </a:r>
          </a:p>
          <a:p>
            <a:r>
              <a:rPr lang="zh-CN" altLang="en-US" dirty="0">
                <a:cs typeface="+mn-ea"/>
                <a:sym typeface="+mn-lt"/>
              </a:rPr>
              <a:t>趣入小、 大、密三乘圣道的前提，是引发出离心、受别解脱律仪，从此才能踏入法道，乃至在共同乘的基础上建立起上上的显密大乘。如果没有别解脱戒为基础，往往就会落空而无法趣入上上乘。别解脱戒必须要有出离心，因为天人太享受了，他不想解脱轮回，生不起这样的念头</a:t>
            </a:r>
          </a:p>
          <a:p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289629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8B82-3BE1-8969-B672-B1CBA427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509" y="27593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和地狱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饿鬼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非人等对比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495F0-438B-2795-C9C2-17E142B5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可围绕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一其痛苦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二心太不稳定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跑 来跑去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根本没办法停下来等展开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饿鬼、非人偶尔有听法意乐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也想寻找善知识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但到了听法行列中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第 一堂课来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第二堂课就很散乱了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他们的意幻身比人运动得快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一旦被外境诱惑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便会随之跑了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难以长期呆在一处听法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传承圆满的寥若晨星。其实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在任何善知识前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常有饿鬼种性的非人来听法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只不过我们肉眼看不见。这 种现象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佛陀时代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现在也有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即便是一般的辅导员或法师传法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也绝对有非人在听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这一点毫无疑问。但非人的传承跟人的完全不同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人的所依最适合闻法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故而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贤劫千佛均以人身成就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这方面有不共缘起。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228072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BB6E-0718-90D9-A997-C245AD67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第三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，如何思维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750C-9176-F7AB-71BB-0637299F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分三阶段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了知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对比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珍惜。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我们的十个条件中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第一个是获得人身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我具备了这样的条</a:t>
            </a:r>
            <a:r>
              <a:rPr lang="zh-CN" altLang="en-US" dirty="0">
                <a:cs typeface="+mn-ea"/>
                <a:sym typeface="+mn-lt"/>
              </a:rPr>
              <a:t>件，</a:t>
            </a:r>
            <a:r>
              <a:rPr lang="zh-TW" altLang="en-US" dirty="0">
                <a:cs typeface="+mn-ea"/>
                <a:sym typeface="+mn-lt"/>
              </a:rPr>
              <a:t>因为我这一生当中是一个人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所以我又听经闻法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闻思修行的机会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也就是说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因 为我获得了人身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所以我有机会学习佛法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有机会修行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有机会打坐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有机会成佛。那么这个闻思修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成佛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学习的主要一个条件是人身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这个条件我 已经有了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但是这样子的条件是非常不容易的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这个世界上有多少众生都没 有这样的条件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有无数的生命都没有这样子的条件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而我就有这样的条件。 具体思维的时候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我们可以分三个阶段。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050167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197C-4BFA-E8BD-BEA7-B2F08E8D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第一阶段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了知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605B-790B-1C45-39AC-D1C8A8BF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7927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cs typeface="+mn-ea"/>
                <a:sym typeface="+mn-lt"/>
              </a:rPr>
              <a:t>我有这样子的条件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但是无数个生命没有这样的条件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有这种条件的众生在这个地球上只有七十亿才有这个条件。没有这个条件的根本数不清楚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根本就是无数无数的生命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根 本不是七十亿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无数的生命是没有这样子的条件的。</a:t>
            </a:r>
            <a:endParaRPr lang="en-US" altLang="zh-TW" sz="2400" dirty="0">
              <a:cs typeface="+mn-ea"/>
              <a:sym typeface="+mn-lt"/>
            </a:endParaRPr>
          </a:p>
          <a:p>
            <a:r>
              <a:rPr lang="zh-TW" altLang="en-US" sz="2400" dirty="0">
                <a:cs typeface="+mn-ea"/>
                <a:sym typeface="+mn-lt"/>
              </a:rPr>
              <a:t>没有这样的条件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那么 这些众生他们没有办法学佛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没有办法听法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没有办法打坐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没有机会持戒 受戒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没有机会修禅定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没有机会学智慧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这些所有的机会都没有。那么如 果我是其中的一个众生的话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那我也跟他们一样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不会有这样子的机会。</a:t>
            </a:r>
            <a:endParaRPr lang="zh-CN" altLang="en-US" sz="2400" dirty="0">
              <a:cs typeface="+mn-ea"/>
              <a:sym typeface="+mn-lt"/>
            </a:endParaRPr>
          </a:p>
          <a:p>
            <a:r>
              <a:rPr lang="zh-TW" altLang="en-US" sz="2400" dirty="0">
                <a:cs typeface="+mn-ea"/>
                <a:sym typeface="+mn-lt"/>
              </a:rPr>
              <a:t>但是这一生当中我有这样子的机会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这是非常非常难得的。了解思考的 方向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以及思维模式之后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在这个基础上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大家自己可以展开去思考。比如这一生当中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我没有这个人身的话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我会是什么样子</a:t>
            </a:r>
            <a:r>
              <a:rPr lang="en-US" altLang="zh-TW" sz="2400" dirty="0">
                <a:cs typeface="+mn-ea"/>
                <a:sym typeface="+mn-lt"/>
              </a:rPr>
              <a:t>?</a:t>
            </a:r>
            <a:r>
              <a:rPr lang="zh-TW" altLang="en-US" sz="2400" dirty="0">
                <a:cs typeface="+mn-ea"/>
                <a:sym typeface="+mn-lt"/>
              </a:rPr>
              <a:t>我会有这样 子的机会吗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有听经的机会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有打坐的机会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有学佛的机会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有念佛的机会   等等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这些都会有吗</a:t>
            </a:r>
            <a:r>
              <a:rPr lang="en-US" altLang="zh-TW" sz="2400" dirty="0">
                <a:cs typeface="+mn-ea"/>
                <a:sym typeface="+mn-lt"/>
              </a:rPr>
              <a:t>?</a:t>
            </a:r>
            <a:endParaRPr 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752643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3165-1446-F513-DFF3-E84AA9EB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zh-TW" altLang="en-US" sz="3200">
                <a:latin typeface="+mn-lt"/>
                <a:ea typeface="+mn-ea"/>
                <a:cs typeface="+mn-ea"/>
                <a:sym typeface="+mn-lt"/>
              </a:rPr>
              <a:t>第二阶段</a:t>
            </a: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sz="3200">
                <a:latin typeface="+mn-lt"/>
                <a:ea typeface="+mn-ea"/>
                <a:cs typeface="+mn-ea"/>
                <a:sym typeface="+mn-lt"/>
              </a:rPr>
              <a:t>对比</a:t>
            </a:r>
            <a:endParaRPr lang="en-US" sz="3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03E1-4A09-0ABE-FB23-A5098038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r>
              <a:rPr lang="zh-TW" altLang="en-US" sz="3200" dirty="0">
                <a:cs typeface="+mn-ea"/>
                <a:sym typeface="+mn-lt"/>
              </a:rPr>
              <a:t>我这一生当中有这样子的机会</a:t>
            </a:r>
            <a:r>
              <a:rPr lang="zh-CN" altLang="en-US" sz="3200" dirty="0">
                <a:cs typeface="+mn-ea"/>
                <a:sym typeface="+mn-lt"/>
              </a:rPr>
              <a:t>，</a:t>
            </a:r>
            <a:r>
              <a:rPr lang="zh-TW" altLang="en-US" sz="3200" dirty="0">
                <a:cs typeface="+mn-ea"/>
                <a:sym typeface="+mn-lt"/>
              </a:rPr>
              <a:t>有了这个条件</a:t>
            </a:r>
            <a:r>
              <a:rPr lang="zh-CN" altLang="en-US" sz="3200" dirty="0">
                <a:cs typeface="+mn-ea"/>
                <a:sym typeface="+mn-lt"/>
              </a:rPr>
              <a:t>，</a:t>
            </a:r>
            <a:r>
              <a:rPr lang="zh-TW" altLang="en-US" sz="3200" dirty="0">
                <a:cs typeface="+mn-ea"/>
                <a:sym typeface="+mn-lt"/>
              </a:rPr>
              <a:t>那么深深地体会到</a:t>
            </a:r>
            <a:r>
              <a:rPr lang="zh-CN" altLang="en-US" sz="3200" dirty="0">
                <a:cs typeface="+mn-ea"/>
                <a:sym typeface="+mn-lt"/>
              </a:rPr>
              <a:t>，</a:t>
            </a:r>
            <a:r>
              <a:rPr lang="zh-TW" altLang="en-US" sz="3200" dirty="0">
                <a:cs typeface="+mn-ea"/>
                <a:sym typeface="+mn-lt"/>
              </a:rPr>
              <a:t>这个条件是非常非常的不容易的</a:t>
            </a:r>
            <a:r>
              <a:rPr lang="zh-CN" altLang="en-US" sz="3200" dirty="0">
                <a:cs typeface="+mn-ea"/>
                <a:sym typeface="+mn-lt"/>
              </a:rPr>
              <a:t>，</a:t>
            </a:r>
            <a:r>
              <a:rPr lang="zh-TW" altLang="en-US" sz="3200" dirty="0">
                <a:cs typeface="+mn-ea"/>
                <a:sym typeface="+mn-lt"/>
              </a:rPr>
              <a:t>来之不易的。</a:t>
            </a:r>
            <a:endParaRPr lang="en-US" sz="3200" dirty="0">
              <a:cs typeface="+mn-ea"/>
              <a:sym typeface="+mn-lt"/>
            </a:endParaRPr>
          </a:p>
        </p:txBody>
      </p:sp>
      <p:pic>
        <p:nvPicPr>
          <p:cNvPr id="4" name="Picture 3" descr="Macro image shot of blueberries">
            <a:extLst>
              <a:ext uri="{FF2B5EF4-FFF2-40B4-BE49-F238E27FC236}">
                <a16:creationId xmlns:a16="http://schemas.microsoft.com/office/drawing/2014/main" id="{3FC989AA-AFEB-E442-A09D-B38CD4129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r="25103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40000">
                <a:schemeClr val="accent2">
                  <a:lumMod val="100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96902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4554-4C5A-D069-78A9-974CA1D0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第三阶段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珍惜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D7034-15E9-ABA1-2C2B-213D9C0EC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cs typeface="+mn-ea"/>
                <a:sym typeface="+mn-lt"/>
              </a:rPr>
              <a:t>我有一个这么难得的这个条件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这么多的众生都没有的条件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我现在已 经有了。那么有了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我就不应该浪费这个条件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不应该错过这个机会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我一 定要做到人身有意义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我一定要努力修行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一定要自利利他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因为这么多众 生都是没有这样的机会的。</a:t>
            </a:r>
            <a:endParaRPr lang="zh-CN" altLang="en-US" sz="2400" dirty="0">
              <a:cs typeface="+mn-ea"/>
              <a:sym typeface="+mn-lt"/>
            </a:endParaRPr>
          </a:p>
          <a:p>
            <a:r>
              <a:rPr lang="zh-TW" altLang="en-US" sz="2400" dirty="0">
                <a:cs typeface="+mn-ea"/>
                <a:sym typeface="+mn-lt"/>
              </a:rPr>
              <a:t>那我有这样的机会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但是我也就是一个短暂的几十年当中有这样子的机会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以后我也不一定有这样的机会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也许以后我会跟除了地球上的七十亿生 命以外的其他众生一样。再过几十年以后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有可能我也不会有这样子的机会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这个机会我也就这么短暂的时间当中有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也不要以为我永远都有这样的机会。 </a:t>
            </a:r>
            <a:endParaRPr lang="en-US" altLang="zh-TW" sz="2400" dirty="0">
              <a:cs typeface="+mn-ea"/>
              <a:sym typeface="+mn-lt"/>
            </a:endParaRPr>
          </a:p>
          <a:p>
            <a:r>
              <a:rPr lang="zh-TW" altLang="en-US" sz="2400" dirty="0">
                <a:cs typeface="+mn-ea"/>
                <a:sym typeface="+mn-lt"/>
              </a:rPr>
              <a:t>我死了以后再回来的时候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也许会有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这个不一定。如果我们这一生当中做 的比较好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那这样子也有可能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生生世世都会有这样子的机会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但是如果在 这一生当中我们没有修行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没有学佛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那这样子的话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虽然这一生当中是有 了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这是过去的福报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但是下一次有没有这样子的这个机会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特别特别地难 说。很有可能这一次失去了这个机会以后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然后就再也不会有了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这个是很 有可能的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801317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FC10-5973-4873-265E-96441329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第四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修法达到的效果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8373-B874-2D18-AD4E-DCC0E3BBF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那么这个在我们整个学佛的过程中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它就成为一个强大的动力。有些时候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大家都是一样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都是人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有些时候业懈怠散乱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大家也都喜欢玩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不太想修行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这样子的时间一定会有的。这个时候呢</a:t>
            </a:r>
            <a:r>
              <a:rPr lang="zh-CN" altLang="en-US" dirty="0">
                <a:cs typeface="+mn-ea"/>
                <a:sym typeface="+mn-lt"/>
              </a:rPr>
              <a:t>？</a:t>
            </a:r>
            <a:r>
              <a:rPr lang="zh-TW" altLang="en-US" dirty="0">
                <a:cs typeface="+mn-ea"/>
                <a:sym typeface="+mn-lt"/>
              </a:rPr>
              <a:t>我们一想到这个人身很难得的时候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然后这就是一个很大的动力。因为这么一个难得的机会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所以我再忙再累再怎么样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也得要去修行。到时候一定会成为一个很强大的动力。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所以这些基础的修行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看起来很简单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但是它的作用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在我们整个学佛 修行的过程中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它的作用是很大的。所以必须要修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千万不能忽略这些基础的修法。如果我们这些基础的修法不修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以后就不会有什么结果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8565274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8C58-ADF5-BAE3-D209-B0981043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八闲暇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4762C2-9F5B-C565-D1FA-A5A7166CB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3" r="738"/>
          <a:stretch/>
        </p:blipFill>
        <p:spPr>
          <a:xfrm>
            <a:off x="468692" y="1390951"/>
            <a:ext cx="11493656" cy="530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329758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C734-8A78-807B-FED6-01B815E8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第五，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总结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404B8-0951-F5F0-6A36-594BABA6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我们第一个圆满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获得人身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如上分三个阶段去思考。每一个思维的最后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就有一个结论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这个结论是什么呢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我一定要去修行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我一定不能错过 这个机会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我一定要珍惜这个机会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做到人身有意义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不能荒废人身。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5948774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green and blue painting">
            <a:extLst>
              <a:ext uri="{FF2B5EF4-FFF2-40B4-BE49-F238E27FC236}">
                <a16:creationId xmlns:a16="http://schemas.microsoft.com/office/drawing/2014/main" id="{DAD151FA-7789-FA11-AD7B-F36EBF1D2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62DAB-F6A4-42A3-5DC0-D7C9F1DE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zh-TW" altLang="en-US" sz="4000" b="1" i="0" u="none" strike="noStrike">
                <a:effectLst/>
                <a:latin typeface="+mn-lt"/>
                <a:ea typeface="+mn-ea"/>
                <a:cs typeface="+mn-ea"/>
                <a:sym typeface="+mn-lt"/>
              </a:rPr>
              <a:t>从暇满人身所需因缘思维难得</a:t>
            </a:r>
            <a:endParaRPr lang="en-US" sz="4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DDED-83FE-5EEB-4D10-48E27FFF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r>
              <a:rPr lang="en-US" sz="4400" dirty="0">
                <a:cs typeface="+mn-ea"/>
                <a:sym typeface="+mn-lt"/>
              </a:rPr>
              <a:t>暇满人身需要有三个因缘</a:t>
            </a:r>
            <a:endParaRPr lang="zh-CN" altLang="en-US" sz="4400" dirty="0">
              <a:cs typeface="+mn-ea"/>
              <a:sym typeface="+mn-lt"/>
            </a:endParaRPr>
          </a:p>
          <a:p>
            <a:endParaRPr lang="zh-CN" altLang="en-US" sz="4400" dirty="0">
              <a:cs typeface="+mn-ea"/>
              <a:sym typeface="+mn-lt"/>
            </a:endParaRPr>
          </a:p>
          <a:p>
            <a:r>
              <a:rPr lang="en-US" sz="4400" dirty="0">
                <a:cs typeface="+mn-ea"/>
                <a:sym typeface="+mn-lt"/>
              </a:rPr>
              <a:t>第一</a:t>
            </a:r>
            <a:r>
              <a:rPr lang="zh-CN" altLang="en-US" sz="4400" dirty="0">
                <a:cs typeface="+mn-ea"/>
                <a:sym typeface="+mn-lt"/>
              </a:rPr>
              <a:t>  持戒</a:t>
            </a:r>
          </a:p>
          <a:p>
            <a:r>
              <a:rPr lang="zh-CN" altLang="en-US" sz="4400" dirty="0">
                <a:cs typeface="+mn-ea"/>
                <a:sym typeface="+mn-lt"/>
              </a:rPr>
              <a:t>第二  行善</a:t>
            </a:r>
          </a:p>
          <a:p>
            <a:r>
              <a:rPr lang="zh-CN" altLang="en-US" sz="4400" dirty="0">
                <a:cs typeface="+mn-ea"/>
                <a:sym typeface="+mn-lt"/>
              </a:rPr>
              <a:t>第三  发愿</a:t>
            </a:r>
          </a:p>
        </p:txBody>
      </p:sp>
    </p:spTree>
    <p:extLst>
      <p:ext uri="{BB962C8B-B14F-4D97-AF65-F5344CB8AC3E}">
        <p14:creationId xmlns:p14="http://schemas.microsoft.com/office/powerpoint/2010/main" val="2851423141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nk hued beach sand meeting the sea">
            <a:extLst>
              <a:ext uri="{FF2B5EF4-FFF2-40B4-BE49-F238E27FC236}">
                <a16:creationId xmlns:a16="http://schemas.microsoft.com/office/drawing/2014/main" id="{6044BB8C-7803-73DF-C36D-76F5F22CE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" b="869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4601C-7F78-B456-671F-8F93C35E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持戒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C29AD-3E52-7416-2BA7-638921EA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zh-TW" altLang="en-US" sz="3600" b="0" i="0" u="none" strike="noStrike" dirty="0">
                <a:solidFill>
                  <a:srgbClr val="FFFFFF"/>
                </a:solidFill>
                <a:effectLst/>
                <a:cs typeface="+mn-ea"/>
                <a:sym typeface="+mn-lt"/>
              </a:rPr>
              <a:t>此处所说的戒律，不一定是指出家人的戒律，居士的戒律也算。我们可以从居士五戒中挑选，持一条戒、二条戒、三条戒，或者四条、五条都行，而且要守持得很清净。这是最根本的一个</a:t>
            </a:r>
            <a:endParaRPr lang="en-US" sz="36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39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693C9-04FE-0944-8D43-17D91E1C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n-lt"/>
                <a:ea typeface="+mn-ea"/>
                <a:cs typeface="+mn-ea"/>
                <a:sym typeface="+mn-lt"/>
              </a:rPr>
              <a:t>行善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AC4B-E9B9-73BC-159D-704C4DE9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512" y="498698"/>
            <a:ext cx="4940808" cy="55965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TW" altLang="en-US" sz="3600" b="0" i="0" u="none" strike="noStrike" dirty="0">
                <a:effectLst/>
                <a:cs typeface="+mn-ea"/>
                <a:sym typeface="+mn-lt"/>
              </a:rPr>
              <a:t>在持戒的基础上，还要行善，如布施、修行等等，要积累福德；</a:t>
            </a:r>
            <a:r>
              <a:rPr lang="zh-TW" altLang="en-US" sz="3600" b="0" i="0" u="none" strike="noStrike" dirty="0">
                <a:solidFill>
                  <a:srgbClr val="202124"/>
                </a:solidFill>
                <a:effectLst/>
                <a:cs typeface="+mn-ea"/>
                <a:sym typeface="+mn-lt"/>
              </a:rPr>
              <a:t>十善业包括：</a:t>
            </a:r>
            <a:r>
              <a:rPr lang="zh-TW" altLang="en-US" sz="3600" b="0" i="0" u="none" strike="noStrike" dirty="0">
                <a:solidFill>
                  <a:srgbClr val="040C28"/>
                </a:solidFill>
                <a:effectLst/>
                <a:cs typeface="+mn-ea"/>
                <a:sym typeface="+mn-lt"/>
              </a:rPr>
              <a:t>一、不杀生，二、不偷盗，三、不邪淫，四、不恶口，五、不两舌，六、不妄语，七、不绮语，八、不贪，九、不嗔，十、不痴</a:t>
            </a:r>
            <a:endParaRPr lang="en-US" sz="3600" dirty="0">
              <a:cs typeface="+mn-ea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lose-up of rose gold feathers">
            <a:extLst>
              <a:ext uri="{FF2B5EF4-FFF2-40B4-BE49-F238E27FC236}">
                <a16:creationId xmlns:a16="http://schemas.microsoft.com/office/drawing/2014/main" id="{DBE46DA5-12EC-FC2F-3D57-007F9C5BE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8" y="2293177"/>
            <a:ext cx="5431536" cy="38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10062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ick figure families holding hands">
            <a:extLst>
              <a:ext uri="{FF2B5EF4-FFF2-40B4-BE49-F238E27FC236}">
                <a16:creationId xmlns:a16="http://schemas.microsoft.com/office/drawing/2014/main" id="{161593D2-914A-5D98-8F17-6DB480036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4907C-CDE1-53E1-C48B-1D8C5628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latin typeface="+mn-lt"/>
                <a:ea typeface="+mn-ea"/>
                <a:cs typeface="+mn-ea"/>
                <a:sym typeface="+mn-lt"/>
              </a:rPr>
              <a:t>发愿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19595-A265-BBCE-E942-D90FF3F1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zh-TW" altLang="en-US" sz="4000" b="0" i="0" u="none" strike="noStrike" dirty="0">
                <a:effectLst/>
                <a:cs typeface="+mn-ea"/>
                <a:sym typeface="+mn-lt"/>
              </a:rPr>
              <a:t>要时常祈祷：愿我生生世世能够得到暇满人身！</a:t>
            </a:r>
            <a:endParaRPr 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607912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rangipani flower">
            <a:extLst>
              <a:ext uri="{FF2B5EF4-FFF2-40B4-BE49-F238E27FC236}">
                <a16:creationId xmlns:a16="http://schemas.microsoft.com/office/drawing/2014/main" id="{F9EC4A3E-2A6E-4F21-6BDF-49BC1B05F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E3FD1-B25C-4D87-3085-F56203AC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17701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ea typeface="+mn-ea"/>
                <a:cs typeface="+mn-ea"/>
                <a:sym typeface="+mn-lt"/>
              </a:rPr>
              <a:t>人身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68A6-A328-7317-E820-6AA1E2E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58" y="1542142"/>
            <a:ext cx="3822189" cy="4339167"/>
          </a:xfrm>
        </p:spPr>
        <p:txBody>
          <a:bodyPr>
            <a:noAutofit/>
          </a:bodyPr>
          <a:lstStyle/>
          <a:p>
            <a:r>
              <a:rPr lang="zh-TW" altLang="en-US" sz="2400" b="0" i="0" u="none" strike="noStrike" dirty="0">
                <a:effectLst/>
                <a:cs typeface="+mn-ea"/>
                <a:sym typeface="+mn-lt"/>
              </a:rPr>
              <a:t>如果有了这三种因缘，以后也有可能得到暇满人身；如果三个条件中缺少一个，就无法得到。我们现在是自由的人，又遇到了佛法，要做到这三点不是那么困难。但对其他众生，比如旁生或者天人来说，要做这三件事是非常不容易的，甚至根本无法做到。所以，从获得人身所需因缘的角度来看，暇满人身也是非常难得的。</a:t>
            </a:r>
            <a:endParaRPr 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753602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mall flat leaves">
            <a:extLst>
              <a:ext uri="{FF2B5EF4-FFF2-40B4-BE49-F238E27FC236}">
                <a16:creationId xmlns:a16="http://schemas.microsoft.com/office/drawing/2014/main" id="{3D62FAD8-C668-CAD3-D483-4F1729CA0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95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6D976-FEE0-5251-1781-4AC2AD5C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>
                <a:latin typeface="+mn-lt"/>
                <a:ea typeface="+mn-ea"/>
                <a:cs typeface="+mn-ea"/>
                <a:sym typeface="+mn-lt"/>
              </a:rPr>
              <a:t>具体观修思维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7363-FBDB-9046-A662-755602FB3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en-US" dirty="0">
                <a:cs typeface="+mn-ea"/>
                <a:sym typeface="+mn-lt"/>
              </a:rPr>
              <a:t>第一</a:t>
            </a:r>
            <a:r>
              <a:rPr lang="zh-CN" altLang="en-US" dirty="0">
                <a:cs typeface="+mn-ea"/>
                <a:sym typeface="+mn-lt"/>
              </a:rPr>
              <a:t>  具备这三个因缘而得到暇满人身的人很少很少</a:t>
            </a:r>
          </a:p>
          <a:p>
            <a:r>
              <a:rPr lang="zh-CN" altLang="en-US" dirty="0">
                <a:cs typeface="+mn-ea"/>
                <a:sym typeface="+mn-lt"/>
              </a:rPr>
              <a:t>第二  思维我们自己已经具备这样的</a:t>
            </a:r>
            <a:r>
              <a:rPr lang="zh-CN" altLang="en-CA" dirty="0">
                <a:cs typeface="+mn-ea"/>
                <a:sym typeface="+mn-lt"/>
              </a:rPr>
              <a:t>因缘</a:t>
            </a:r>
            <a:r>
              <a:rPr lang="zh-CN" altLang="en-US" dirty="0">
                <a:cs typeface="+mn-ea"/>
                <a:sym typeface="+mn-lt"/>
              </a:rPr>
              <a:t>，是十分难得的</a:t>
            </a:r>
          </a:p>
          <a:p>
            <a:r>
              <a:rPr lang="zh-CN" altLang="en-US" dirty="0">
                <a:cs typeface="+mn-ea"/>
                <a:sym typeface="+mn-lt"/>
              </a:rPr>
              <a:t>第三  既然已经获得这样的暇满人身，就要精进修行，不要荒废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001068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0948-5E24-6568-FBC3-8EEC40CB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6" y="438941"/>
            <a:ext cx="10515600" cy="1325563"/>
          </a:xfrm>
        </p:spPr>
        <p:txBody>
          <a:bodyPr/>
          <a:lstStyle/>
          <a:p>
            <a:r>
              <a:rPr lang="en-US" dirty="0">
                <a:highlight>
                  <a:srgbClr val="00FF00"/>
                </a:highlight>
                <a:latin typeface="+mn-lt"/>
                <a:ea typeface="+mn-ea"/>
                <a:cs typeface="+mn-ea"/>
                <a:sym typeface="+mn-lt"/>
              </a:rPr>
              <a:t>用比喻观修人身难得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49B6A8-E1E5-0364-C88A-53C158B7E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000" y="1418006"/>
            <a:ext cx="6951737" cy="47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58428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FB690-67BD-80E1-42FE-C29D9400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US" sz="3400">
                <a:latin typeface="+mn-lt"/>
                <a:ea typeface="+mn-ea"/>
                <a:cs typeface="+mn-ea"/>
                <a:sym typeface="+mn-lt"/>
              </a:rPr>
              <a:t>思考人生的意义</a:t>
            </a:r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330A3-991E-D90E-7596-5915DE33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Autofit/>
          </a:bodyPr>
          <a:lstStyle/>
          <a:p>
            <a:r>
              <a:rPr lang="en-US" sz="2400" dirty="0">
                <a:cs typeface="+mn-ea"/>
                <a:sym typeface="+mn-lt"/>
              </a:rPr>
              <a:t>若只把吃喝玩乐当作人生的意义</a:t>
            </a:r>
            <a:r>
              <a:rPr lang="zh-CN" altLang="en-US" sz="2400" dirty="0">
                <a:cs typeface="+mn-ea"/>
                <a:sym typeface="+mn-lt"/>
              </a:rPr>
              <a:t>，那么人生不过是一场梦而已</a:t>
            </a:r>
          </a:p>
          <a:p>
            <a:r>
              <a:rPr lang="zh-CN" altLang="en-US" sz="2400" dirty="0">
                <a:cs typeface="+mn-ea"/>
                <a:sym typeface="+mn-lt"/>
              </a:rPr>
              <a:t>要反思自己在几十年的生命中作了哪些自利利他的事</a:t>
            </a:r>
          </a:p>
          <a:p>
            <a:r>
              <a:rPr lang="zh-CN" altLang="en-US" sz="2400" dirty="0">
                <a:cs typeface="+mn-ea"/>
                <a:sym typeface="+mn-lt"/>
              </a:rPr>
              <a:t>我们的目的是利他，但先要从利己入手，只有提高了自己的能力水平，才能在需要的时候，更好的利益他人</a:t>
            </a:r>
            <a:endParaRPr lang="en-US" sz="2400" dirty="0">
              <a:cs typeface="+mn-ea"/>
              <a:sym typeface="+mn-lt"/>
            </a:endParaRPr>
          </a:p>
        </p:txBody>
      </p:sp>
      <p:pic>
        <p:nvPicPr>
          <p:cNvPr id="4" name="Picture 3" descr="Person holding soccer ball">
            <a:extLst>
              <a:ext uri="{FF2B5EF4-FFF2-40B4-BE49-F238E27FC236}">
                <a16:creationId xmlns:a16="http://schemas.microsoft.com/office/drawing/2014/main" id="{20435879-8F62-8E63-9DC1-FE910A52F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5" r="-2" b="-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09953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ey paper boats and one orange boat">
            <a:extLst>
              <a:ext uri="{FF2B5EF4-FFF2-40B4-BE49-F238E27FC236}">
                <a16:creationId xmlns:a16="http://schemas.microsoft.com/office/drawing/2014/main" id="{93039B6F-1402-EBAD-F145-3A371986E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r="10167"/>
          <a:stretch/>
        </p:blipFill>
        <p:spPr>
          <a:xfrm>
            <a:off x="3362009" y="0"/>
            <a:ext cx="8949319" cy="6857999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285EC-7233-DB8B-C34D-05D724FE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" y="-329565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>
                <a:latin typeface="+mn-lt"/>
                <a:ea typeface="+mn-ea"/>
                <a:cs typeface="+mn-ea"/>
                <a:sym typeface="+mn-lt"/>
              </a:rPr>
              <a:t>从数量上思考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8EB4-A799-BCD0-EF67-06B23E0C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18" y="1463173"/>
            <a:ext cx="3438906" cy="4732468"/>
          </a:xfrm>
        </p:spPr>
        <p:txBody>
          <a:bodyPr anchor="t">
            <a:noAutofit/>
          </a:bodyPr>
          <a:lstStyle/>
          <a:p>
            <a:r>
              <a:rPr lang="en-US" sz="2400" dirty="0">
                <a:cs typeface="+mn-ea"/>
                <a:sym typeface="+mn-lt"/>
              </a:rPr>
              <a:t>众生数量无量无边</a:t>
            </a:r>
            <a:r>
              <a:rPr lang="zh-CN" altLang="en-US" sz="2400" dirty="0">
                <a:cs typeface="+mn-ea"/>
                <a:sym typeface="+mn-lt"/>
              </a:rPr>
              <a:t>，其中地狱道众生最多，其次是饿鬼道，旁生道，人类是少数。在有信仰的人中，佛教是四大宗教中信仰人数最少的。在信仰佛的人中，求佛的人多，真正修行的人少。作为一个修行人是非常不容易的，要珍惜，把握机会，好好修行。</a:t>
            </a:r>
            <a:endParaRPr 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9263265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955F-874D-0D28-81C2-F4A7D090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483" y="416050"/>
            <a:ext cx="3397017" cy="921284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+mn-lt"/>
                <a:ea typeface="+mn-ea"/>
                <a:cs typeface="+mn-ea"/>
                <a:sym typeface="+mn-lt"/>
              </a:rPr>
              <a:t>总说十圆满</a:t>
            </a:r>
          </a:p>
        </p:txBody>
      </p:sp>
      <p:pic>
        <p:nvPicPr>
          <p:cNvPr id="5" name="Picture 4" descr="Woman outdoors at sunset">
            <a:extLst>
              <a:ext uri="{FF2B5EF4-FFF2-40B4-BE49-F238E27FC236}">
                <a16:creationId xmlns:a16="http://schemas.microsoft.com/office/drawing/2014/main" id="{933F74A0-90CA-47DD-E3BB-2D295B39B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9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5"/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03FF8-9021-A954-982B-A4277128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283" y="1705084"/>
            <a:ext cx="4498174" cy="4554202"/>
          </a:xfrm>
        </p:spPr>
        <p:txBody>
          <a:bodyPr anchor="t">
            <a:noAutofit/>
          </a:bodyPr>
          <a:lstStyle/>
          <a:p>
            <a:r>
              <a:rPr lang="en-US" b="1" dirty="0">
                <a:highlight>
                  <a:srgbClr val="FF0000"/>
                </a:highlight>
                <a:cs typeface="+mn-ea"/>
                <a:sym typeface="+mn-lt"/>
              </a:rPr>
              <a:t>五种自圆满</a:t>
            </a:r>
            <a:endParaRPr lang="zh-CN" altLang="en-US" b="1" dirty="0">
              <a:highlight>
                <a:srgbClr val="FF0000"/>
              </a:highlight>
              <a:cs typeface="+mn-ea"/>
              <a:sym typeface="+mn-lt"/>
            </a:endParaRPr>
          </a:p>
          <a:p>
            <a:r>
              <a:rPr lang="zh-TW" altLang="en-US" b="0" i="0" u="none" strike="noStrike" dirty="0">
                <a:effectLst/>
                <a:highlight>
                  <a:srgbClr val="C0C0C0"/>
                </a:highlight>
                <a:cs typeface="+mn-ea"/>
                <a:sym typeface="+mn-lt"/>
              </a:rPr>
              <a:t>转生人中、生在佛法兴盛的中土、诸根具足、对佛法有信心、业际无颠倒</a:t>
            </a:r>
            <a:endParaRPr lang="zh-CN" altLang="en-US" b="0" i="0" u="none" strike="noStrike" dirty="0">
              <a:effectLst/>
              <a:highlight>
                <a:srgbClr val="C0C0C0"/>
              </a:highlight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r>
              <a:rPr lang="zh-TW" altLang="en-US" b="1" dirty="0">
                <a:highlight>
                  <a:srgbClr val="FF0000"/>
                </a:highlight>
                <a:cs typeface="+mn-ea"/>
                <a:sym typeface="+mn-lt"/>
              </a:rPr>
              <a:t>五种他圆满</a:t>
            </a:r>
            <a:endParaRPr lang="zh-CN" altLang="en-US" b="1" dirty="0">
              <a:highlight>
                <a:srgbClr val="FF0000"/>
              </a:highlight>
              <a:cs typeface="+mn-ea"/>
              <a:sym typeface="+mn-lt"/>
            </a:endParaRPr>
          </a:p>
          <a:p>
            <a:r>
              <a:rPr lang="zh-TW" altLang="en-US" b="0" i="0" u="none" strike="noStrike" dirty="0">
                <a:effectLst/>
                <a:highlight>
                  <a:srgbClr val="C0C0C0"/>
                </a:highlight>
                <a:cs typeface="+mn-ea"/>
                <a:sym typeface="+mn-lt"/>
              </a:rPr>
              <a:t>佛陀出世、佛已说法、佛法住世、自入圣教、师已摄受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2811251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confetti on pink background">
            <a:extLst>
              <a:ext uri="{FF2B5EF4-FFF2-40B4-BE49-F238E27FC236}">
                <a16:creationId xmlns:a16="http://schemas.microsoft.com/office/drawing/2014/main" id="{968ED9BF-FEA7-8D0B-6C47-E73188875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0D276-4946-E742-D3D8-97A1F277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39" y="508000"/>
            <a:ext cx="3977640" cy="17031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latin typeface="+mn-lt"/>
                <a:ea typeface="+mn-ea"/>
                <a:cs typeface="+mn-ea"/>
                <a:sym typeface="+mn-lt"/>
              </a:rPr>
              <a:t>生中土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29D2E-CC08-1476-30AE-8276DD36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3175871"/>
            <a:ext cx="4023359" cy="317412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cs typeface="+mn-ea"/>
                <a:sym typeface="+mn-lt"/>
              </a:rPr>
              <a:t>生中土</a:t>
            </a:r>
            <a:r>
              <a:rPr lang="zh-CN" altLang="en-US" sz="3200" dirty="0">
                <a:cs typeface="+mn-ea"/>
                <a:sym typeface="+mn-lt"/>
              </a:rPr>
              <a:t>，</a:t>
            </a:r>
            <a:r>
              <a:rPr lang="zh-TW" altLang="en-US" sz="3200" dirty="0">
                <a:cs typeface="+mn-ea"/>
                <a:sym typeface="+mn-lt"/>
              </a:rPr>
              <a:t>有佛法的地方叫做中土</a:t>
            </a:r>
            <a:r>
              <a:rPr lang="zh-CN" altLang="en-US" sz="3200" dirty="0">
                <a:cs typeface="+mn-ea"/>
                <a:sym typeface="+mn-lt"/>
              </a:rPr>
              <a:t>，</a:t>
            </a:r>
            <a:r>
              <a:rPr lang="zh-TW" altLang="en-US" sz="3200" dirty="0">
                <a:cs typeface="+mn-ea"/>
                <a:sym typeface="+mn-lt"/>
              </a:rPr>
              <a:t>現在我們遇到佛法</a:t>
            </a:r>
            <a:r>
              <a:rPr lang="zh-CN" altLang="en-US" sz="3200" dirty="0">
                <a:cs typeface="+mn-ea"/>
                <a:sym typeface="+mn-lt"/>
              </a:rPr>
              <a:t>，</a:t>
            </a:r>
            <a:r>
              <a:rPr lang="zh-TW" altLang="en-US" sz="3200" dirty="0">
                <a:cs typeface="+mn-ea"/>
                <a:sym typeface="+mn-lt"/>
              </a:rPr>
              <a:t>經常可以聽聞佛法</a:t>
            </a:r>
            <a:r>
              <a:rPr lang="zh-CN" altLang="en-US" sz="3200" dirty="0">
                <a:cs typeface="+mn-ea"/>
                <a:sym typeface="+mn-lt"/>
              </a:rPr>
              <a:t>，</a:t>
            </a:r>
            <a:r>
              <a:rPr lang="zh-TW" altLang="en-US" sz="3200" dirty="0">
                <a:cs typeface="+mn-ea"/>
                <a:sym typeface="+mn-lt"/>
              </a:rPr>
              <a:t>所以「生中土」也具備了。</a:t>
            </a:r>
            <a:endParaRPr lang="en-US" sz="3200" dirty="0"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68014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7B66-3761-080D-AA54-BEC01144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一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何为中土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9672-7581-6D15-2E1B-CAC81ADEA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cs typeface="+mn-ea"/>
                <a:sym typeface="+mn-lt"/>
              </a:rPr>
              <a:t>法本里面所讲的最圆满的环境是指修行佛法的最好的环境</a:t>
            </a:r>
            <a:r>
              <a:rPr lang="zh-CN" altLang="en-US" sz="3600" dirty="0">
                <a:cs typeface="+mn-ea"/>
                <a:sym typeface="+mn-lt"/>
              </a:rPr>
              <a:t>，</a:t>
            </a:r>
            <a:r>
              <a:rPr lang="zh-TW" altLang="en-US" sz="3600" dirty="0">
                <a:cs typeface="+mn-ea"/>
                <a:sym typeface="+mn-lt"/>
              </a:rPr>
              <a:t>所以说这个 环境圆满一定和修法的机缘有关。</a:t>
            </a:r>
            <a:endParaRPr lang="zh-CN" altLang="en-US" sz="3600" dirty="0">
              <a:cs typeface="+mn-ea"/>
              <a:sym typeface="+mn-lt"/>
            </a:endParaRPr>
          </a:p>
          <a:p>
            <a:r>
              <a:rPr lang="zh-TW" altLang="en-US" sz="3600" dirty="0">
                <a:cs typeface="+mn-ea"/>
                <a:sym typeface="+mn-lt"/>
              </a:rPr>
              <a:t>那么什么样的环境是修学佛法最好的环 境</a:t>
            </a:r>
            <a:r>
              <a:rPr lang="zh-CN" altLang="en-US" sz="3600" dirty="0">
                <a:cs typeface="+mn-ea"/>
                <a:sym typeface="+mn-lt"/>
              </a:rPr>
              <a:t>？</a:t>
            </a:r>
            <a:r>
              <a:rPr lang="zh-TW" altLang="en-US" sz="3600" dirty="0">
                <a:cs typeface="+mn-ea"/>
                <a:sym typeface="+mn-lt"/>
              </a:rPr>
              <a:t>中土是最圆满的环境。</a:t>
            </a:r>
            <a:endParaRPr lang="zh-CN" altLang="en-US" sz="3600" dirty="0">
              <a:cs typeface="+mn-ea"/>
              <a:sym typeface="+mn-lt"/>
            </a:endParaRPr>
          </a:p>
          <a:p>
            <a:r>
              <a:rPr lang="zh-TW" altLang="en-US" sz="3600" dirty="0">
                <a:cs typeface="+mn-ea"/>
                <a:sym typeface="+mn-lt"/>
              </a:rPr>
              <a:t>中土分为两种</a:t>
            </a:r>
            <a:r>
              <a:rPr lang="zh-CN" altLang="en-US" sz="3600" dirty="0">
                <a:cs typeface="+mn-ea"/>
                <a:sym typeface="+mn-lt"/>
              </a:rPr>
              <a:t>，</a:t>
            </a:r>
            <a:r>
              <a:rPr lang="zh-TW" altLang="en-US" sz="3600" dirty="0">
                <a:cs typeface="+mn-ea"/>
                <a:sym typeface="+mn-lt"/>
              </a:rPr>
              <a:t>地界中土与佛法中土。</a:t>
            </a:r>
            <a:endParaRPr 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905892"/>
      </p:ext>
    </p:extLst>
  </p:cSld>
  <p:clrMapOvr>
    <a:masterClrMapping/>
  </p:clrMapOvr>
</p:sld>
</file>

<file path=ppt/slides/slide32.xml><?xml version="1.0" encoding="utf-8"?>
<p:sld xmlns:a16="http://schemas.microsoft.com/office/drawing/2014/main" xmlns:a14="http://schemas.microsoft.com/office/drawing/2010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52B9-864E-2385-7880-F27580E1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>
                <a:latin typeface="+mn-lt"/>
                <a:ea typeface="+mn-ea"/>
                <a:cs typeface="+mn-ea"/>
                <a:sym typeface="+mn-lt"/>
              </a:rPr>
              <a:t>地界中土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D106-44B5-14B4-0B7B-3D332B22A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r>
              <a:rPr lang="zh-TW" altLang="en-US" sz="4000" dirty="0">
                <a:cs typeface="+mn-ea"/>
                <a:sym typeface="+mn-lt"/>
              </a:rPr>
              <a:t>通常而言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在佛法当中安立的地界中土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是以印度金刚座为中心扩散的 城市或者土地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被称为地界的中土。</a:t>
            </a:r>
            <a:endParaRPr lang="en-US" sz="4000" dirty="0">
              <a:cs typeface="+mn-ea"/>
              <a:sym typeface="+mn-lt"/>
            </a:endParaRPr>
          </a:p>
        </p:txBody>
      </p:sp>
      <p:pic>
        <p:nvPicPr>
          <p:cNvPr id="5" name="Picture 4" descr="Cow in pasture">
            <a:extLst>
              <a:ext uri="{FF2B5EF4-FFF2-40B4-BE49-F238E27FC236}">
                <a16:creationId xmlns:a16="http://schemas.microsoft.com/office/drawing/2014/main" id="{59CA194F-AFB5-DBC1-37F1-EAEB1B140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5"/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490105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7E76-1FAD-9585-8C32-97E488B2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佛法中土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8BF8-B71D-FD03-6085-3E3910EB0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只有教法、证法兴盛不衰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才是佛法中土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而无有此二者的地方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只能是边地。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有的上师的观点是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有闻思修的地方叫作佛法中土。如果只是有几本经 书、几尊佛像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叫不叫中土呢</a:t>
            </a:r>
            <a:r>
              <a:rPr lang="zh-CN" altLang="en-US" dirty="0">
                <a:cs typeface="+mn-ea"/>
                <a:sym typeface="+mn-lt"/>
              </a:rPr>
              <a:t>？</a:t>
            </a:r>
            <a:r>
              <a:rPr lang="zh-TW" altLang="en-US" dirty="0">
                <a:cs typeface="+mn-ea"/>
                <a:sym typeface="+mn-lt"/>
              </a:rPr>
              <a:t>不能纯粹叫中土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也不能纯粹叫边地。因为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毕竟这个地方有一个所依。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其实中土就是一个比较圆满的环境。什么叫比较圆满的环境</a:t>
            </a:r>
            <a:r>
              <a:rPr lang="zh-CN" altLang="en-US" dirty="0">
                <a:cs typeface="+mn-ea"/>
                <a:sym typeface="+mn-lt"/>
              </a:rPr>
              <a:t>？</a:t>
            </a:r>
            <a:r>
              <a:rPr lang="zh-TW" altLang="en-US" dirty="0">
                <a:cs typeface="+mn-ea"/>
                <a:sym typeface="+mn-lt"/>
              </a:rPr>
              <a:t>修学佛法 这个条件必不可少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如果没有生在中土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就没办法学佛。修习佛法要圆满才行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生于中土对学习佛法的机缘来讲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是最好的一种环境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因此叫环境圆满。 从环境上观察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处于正法中土与正法边地在修法上有极大的因缘差别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从而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认识境圆满的内涵。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557466"/>
      </p:ext>
    </p:extLst>
  </p:cSld>
  <p:clrMapOvr>
    <a:masterClrMapping/>
  </p:clrMapOvr>
</p:sld>
</file>

<file path=ppt/slides/slide34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minoes falling in a row">
            <a:extLst>
              <a:ext uri="{FF2B5EF4-FFF2-40B4-BE49-F238E27FC236}">
                <a16:creationId xmlns:a16="http://schemas.microsoft.com/office/drawing/2014/main" id="{3F3A82A8-638F-43B5-07D4-6DC9C329E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0" b="43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593A4-D1BB-62E2-FD2C-A55EAA35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二</a:t>
            </a:r>
            <a:r>
              <a: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如何思维</a:t>
            </a:r>
            <a:endParaRPr 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CF64A-3848-37E0-50EF-1AC02126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cs typeface="+mn-ea"/>
                <a:sym typeface="+mn-lt"/>
              </a:rPr>
              <a:t>了知</a:t>
            </a:r>
            <a:endParaRPr lang="zh-CN" altLang="en-US" sz="4400" dirty="0">
              <a:solidFill>
                <a:srgbClr val="FFFFFF"/>
              </a:solidFill>
              <a:cs typeface="+mn-ea"/>
              <a:sym typeface="+mn-lt"/>
            </a:endParaRPr>
          </a:p>
          <a:p>
            <a:r>
              <a:rPr lang="en-US" sz="4400" dirty="0">
                <a:solidFill>
                  <a:srgbClr val="FFFFFF"/>
                </a:solidFill>
                <a:cs typeface="+mn-ea"/>
                <a:sym typeface="+mn-lt"/>
              </a:rPr>
              <a:t>对比</a:t>
            </a:r>
            <a:endParaRPr lang="zh-CN" altLang="en-US" sz="4400" dirty="0">
              <a:solidFill>
                <a:srgbClr val="FFFFFF"/>
              </a:solidFill>
              <a:cs typeface="+mn-ea"/>
              <a:sym typeface="+mn-lt"/>
            </a:endParaRPr>
          </a:p>
          <a:p>
            <a:r>
              <a:rPr lang="en-US" sz="4400" dirty="0">
                <a:solidFill>
                  <a:srgbClr val="FFFFFF"/>
                </a:solidFill>
                <a:cs typeface="+mn-ea"/>
                <a:sym typeface="+mn-lt"/>
              </a:rPr>
              <a:t>珍惜</a:t>
            </a:r>
          </a:p>
        </p:txBody>
      </p:sp>
    </p:spTree>
    <p:extLst>
      <p:ext uri="{BB962C8B-B14F-4D97-AF65-F5344CB8AC3E}">
        <p14:creationId xmlns:p14="http://schemas.microsoft.com/office/powerpoint/2010/main" val="273921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1781-6BCB-74C3-5FA5-A8F0DDAA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第一阶段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了知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28820-26A6-89A9-AA1A-30DEC722A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从环境上观察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处于正法中土与正法边地在修法上有极大的因缘差别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从而认识境圆满的内涵。环境圆满极其重要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有圆满的环境提供学习机会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就容易产生无边的利益。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我们如今所处的佛教文化环境非常圆满，佛的小、大、密三乘教法都完 整地存在。尤其是西藏佛教有着极其圆满的传承和次第使我们有各方面闻思修的机会，有得到引导的机会，今生就千万不要错过。证法也尚未失坏的 缘故，行者受持三乘戒律、修持世出世间各层禅定，以及发起种种智慧，上至彻证大圆满本性等等，这些都还非常圆满地存在于周围。我们置身于如此 环境，应当了知极其圆满。</a:t>
            </a:r>
          </a:p>
          <a:p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753002"/>
      </p:ext>
    </p:extLst>
  </p:cSld>
  <p:clrMapOvr>
    <a:masterClrMapping/>
  </p:clrMapOvr>
</p:sld>
</file>

<file path=ppt/slides/slide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19B1-FEA4-151F-1358-AFE8425C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第二阶段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对比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DA19-3E26-4F58-FDF7-E86033810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cs typeface="+mn-ea"/>
                <a:sym typeface="+mn-lt"/>
              </a:rPr>
              <a:t>生在边鄙地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从小熏习邪法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一生几十年当中不断地增长邪习气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崇奉杀生、偷盗、邪淫等等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在这种情形下就不可能遇到正法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也不可能使内心 转入正法。在没有佛法的地方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不断地熏习邪法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最后内心串习坚固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失去 所有趣向正法的可能性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内心当中不断地在累积恶业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后世恶趣痛苦的习气 也是每分每秒都在内心当中不断地积累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而且根本没有忏悔。因此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他们中 的多数人死后立即堕于恶趣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即便没有立刻堕恶趣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但是以后也会堕恶趣</a:t>
            </a:r>
            <a:endParaRPr lang="zh-CN" altLang="en-US" sz="2400" dirty="0">
              <a:cs typeface="+mn-ea"/>
              <a:sym typeface="+mn-lt"/>
            </a:endParaRPr>
          </a:p>
          <a:p>
            <a:r>
              <a:rPr lang="zh-TW" altLang="en-US" sz="2400" dirty="0">
                <a:cs typeface="+mn-ea"/>
                <a:sym typeface="+mn-lt"/>
              </a:rPr>
              <a:t>所以如果生在没有正法等三宝的边鄙地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没有佛教</a:t>
            </a:r>
            <a:r>
              <a:rPr lang="zh-CN" altLang="en-US" sz="2400" dirty="0">
                <a:cs typeface="+mn-ea"/>
                <a:sym typeface="+mn-lt"/>
              </a:rPr>
              <a:t>，没有正知正见，由于环境相当不理想，即使得到所依人身，也会照样空过。如今，我不仅得到人身，而且生在正法昌盛之地，是学法的             环境圆满。这一生当中我有这样子的机会，这是非常非常难得的。</a:t>
            </a:r>
            <a:endParaRPr 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935895"/>
      </p:ext>
    </p:extLst>
  </p:cSld>
  <p:clrMapOvr>
    <a:masterClrMapping/>
  </p:clrMapOvr>
</p:sld>
</file>

<file path=ppt/slides/slide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BE68-C14A-BEE6-65B3-1F550E1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第三阶段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珍惜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65B9-51A5-AB25-A296-A30F5E46C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我们的心是有为法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有为法的东西是可以被因缘改变的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就看我们串习什么因缘。如果平时心经常串习世间的因缘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我们所看到、听到、思维、 接触的都是轮回的因缘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那么我们的心就变成轮回的状态。如果我们在这个 状态当中多思维法义、听闻、修行佛法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然后经常尽量多地把时间和注意力 放在佛法上面去串习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那么通过这种因缘也可以改变我们的心。所以说我们 的心是有为法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它是可以被因缘改变的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关键是我们要用什么样的因缘改变、 影响它。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应生欢喜心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只要日日在闻思修的气氛中度过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就是人生的一种快乐。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879310"/>
      </p:ext>
    </p:extLst>
  </p:cSld>
  <p:clrMapOvr>
    <a:masterClrMapping/>
  </p:clrMapOvr>
</p:sld>
</file>

<file path=ppt/slides/slide38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DC91D908-F340-2B95-6A7B-A8344D6A5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43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FBC96-822E-DE1B-8892-980D8F71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思考题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6770-C7F5-BFCE-9489-B99A12054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>
                <a:solidFill>
                  <a:srgbClr val="FFFFFF"/>
                </a:solidFill>
                <a:cs typeface="+mn-ea"/>
                <a:sym typeface="+mn-lt"/>
              </a:rPr>
              <a:t>1. 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何为五种自圆满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？</a:t>
            </a:r>
          </a:p>
          <a:p>
            <a:r>
              <a:rPr lang="en-US" altLang="zh-TW">
                <a:solidFill>
                  <a:srgbClr val="FFFFFF"/>
                </a:solidFill>
                <a:cs typeface="+mn-ea"/>
                <a:sym typeface="+mn-lt"/>
              </a:rPr>
              <a:t>2. 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为什么人身是修行的最佳所依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，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尤以南瞻部洲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，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即地球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，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人身最佳</a:t>
            </a:r>
            <a:r>
              <a:rPr lang="en-US" altLang="zh-TW">
                <a:solidFill>
                  <a:srgbClr val="FFFFFF"/>
                </a:solidFill>
                <a:cs typeface="+mn-ea"/>
                <a:sym typeface="+mn-lt"/>
              </a:rPr>
              <a:t>?</a:t>
            </a: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  <a:p>
            <a:r>
              <a:rPr lang="en-US" altLang="zh-TW">
                <a:solidFill>
                  <a:srgbClr val="FFFFFF"/>
                </a:solidFill>
                <a:cs typeface="+mn-ea"/>
                <a:sym typeface="+mn-lt"/>
              </a:rPr>
              <a:t> 3. 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在修行方面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，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人身与旁生最主要的区别在哪里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？</a:t>
            </a:r>
          </a:p>
          <a:p>
            <a:r>
              <a:rPr lang="en-US" altLang="zh-TW">
                <a:solidFill>
                  <a:srgbClr val="FFFFFF"/>
                </a:solidFill>
                <a:cs typeface="+mn-ea"/>
                <a:sym typeface="+mn-lt"/>
              </a:rPr>
              <a:t>4. 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在修行方面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？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人身与天人最主要的区别在哪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里？</a:t>
            </a:r>
          </a:p>
          <a:p>
            <a:r>
              <a:rPr lang="en-US" altLang="zh-TW">
                <a:solidFill>
                  <a:srgbClr val="FFFFFF"/>
                </a:solidFill>
                <a:cs typeface="+mn-ea"/>
                <a:sym typeface="+mn-lt"/>
              </a:rPr>
              <a:t>5. 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什么是中土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？</a:t>
            </a:r>
          </a:p>
          <a:p>
            <a:r>
              <a:rPr lang="en-US" altLang="zh-TW">
                <a:solidFill>
                  <a:srgbClr val="FFFFFF"/>
                </a:solidFill>
                <a:cs typeface="+mn-ea"/>
                <a:sym typeface="+mn-lt"/>
              </a:rPr>
              <a:t>6. 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生边地有什么缺陷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？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为什么生中土是境圆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满？</a:t>
            </a:r>
          </a:p>
          <a:p>
            <a:r>
              <a:rPr lang="en-US" altLang="zh-TW">
                <a:solidFill>
                  <a:srgbClr val="FFFFFF"/>
                </a:solidFill>
                <a:cs typeface="+mn-ea"/>
                <a:sym typeface="+mn-lt"/>
              </a:rPr>
              <a:t>7. 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我们现在所处的环境有闻思修吗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？</a:t>
            </a:r>
            <a:r>
              <a:rPr lang="zh-TW" altLang="en-US">
                <a:solidFill>
                  <a:srgbClr val="FFFFFF"/>
                </a:solidFill>
                <a:cs typeface="+mn-ea"/>
                <a:sym typeface="+mn-lt"/>
              </a:rPr>
              <a:t>如何为自己创造更好的闻思修环境</a:t>
            </a: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？</a:t>
            </a:r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168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16="http://schemas.microsoft.com/office/drawing/2014/main" xmlns:a14="http://schemas.microsoft.com/office/drawing/2010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9EAE-8E20-D4A7-081A-738EECCA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en-US" sz="3200">
                <a:latin typeface="+mn-lt"/>
                <a:ea typeface="+mn-ea"/>
                <a:cs typeface="+mn-ea"/>
                <a:sym typeface="+mn-lt"/>
              </a:rPr>
              <a:t>分说自圆满之得人身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48526-2D30-E3F3-838C-D4171853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5"/>
            <a:ext cx="4355265" cy="3922357"/>
          </a:xfrm>
        </p:spPr>
        <p:txBody>
          <a:bodyPr anchor="t">
            <a:noAutofit/>
          </a:bodyPr>
          <a:lstStyle/>
          <a:p>
            <a:r>
              <a:rPr lang="zh-TW" altLang="en-US" dirty="0">
                <a:cs typeface="+mn-ea"/>
                <a:sym typeface="+mn-lt"/>
              </a:rPr>
              <a:t>得人身是修行的最佳</a:t>
            </a:r>
            <a:r>
              <a:rPr lang="zh-TW" altLang="en-CA" dirty="0">
                <a:cs typeface="+mn-ea"/>
                <a:sym typeface="+mn-lt"/>
              </a:rPr>
              <a:t>所依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所依”指的是身份。假设没有获得人身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就不能值遇佛法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如今得到了 暇满人身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具足修法的顺缘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故而所依圆满。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人身最佳</a:t>
            </a:r>
            <a:r>
              <a:rPr lang="zh-CN" altLang="en-US" dirty="0">
                <a:cs typeface="+mn-ea"/>
                <a:sym typeface="+mn-lt"/>
              </a:rPr>
              <a:t>，其中，</a:t>
            </a:r>
            <a:r>
              <a:rPr lang="zh-TW" altLang="en-US" dirty="0">
                <a:cs typeface="+mn-ea"/>
                <a:sym typeface="+mn-lt"/>
              </a:rPr>
              <a:t>尤以南瞻部洲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即地球</a:t>
            </a:r>
            <a:r>
              <a:rPr lang="zh-CN" altLang="en-US" dirty="0">
                <a:cs typeface="+mn-ea"/>
                <a:sym typeface="+mn-lt"/>
              </a:rPr>
              <a:t>的</a:t>
            </a:r>
            <a:r>
              <a:rPr lang="zh-TW" altLang="en-US" dirty="0">
                <a:cs typeface="+mn-ea"/>
                <a:sym typeface="+mn-lt"/>
              </a:rPr>
              <a:t>人身最佳</a:t>
            </a:r>
            <a:endParaRPr lang="en-US" dirty="0">
              <a:cs typeface="+mn-ea"/>
              <a:sym typeface="+mn-lt"/>
            </a:endParaRPr>
          </a:p>
        </p:txBody>
      </p:sp>
      <p:pic>
        <p:nvPicPr>
          <p:cNvPr id="6" name="Picture 5" descr="Blue sky and fluffy clouds">
            <a:extLst>
              <a:ext uri="{FF2B5EF4-FFF2-40B4-BE49-F238E27FC236}">
                <a16:creationId xmlns:a16="http://schemas.microsoft.com/office/drawing/2014/main" id="{D6A0D433-7B5D-0B1C-C2A3-E6A990D03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502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40000">
                <a:schemeClr val="accent2">
                  <a:lumMod val="100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0696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4F9A7-DF16-48A5-328B-1BE07FB2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，从自身角度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CB4C-3FD6-C03A-205B-4C3D88B63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cs typeface="+mn-ea"/>
                <a:sym typeface="+mn-lt"/>
              </a:rPr>
              <a:t>重点在于唯以人身方能获得修习大乘的广大心力。人之可贵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贵在具有发展智悲的能力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此为余道众生所不具。 南瞻部洲为地球人类造业所成</a:t>
            </a:r>
            <a:r>
              <a:rPr lang="zh-CN" altLang="en-US" sz="4000" dirty="0">
                <a:cs typeface="+mn-ea"/>
                <a:sym typeface="+mn-lt"/>
              </a:rPr>
              <a:t>，于此处造业，</a:t>
            </a:r>
            <a:r>
              <a:rPr lang="zh-TW" altLang="en-US" sz="4000" dirty="0">
                <a:cs typeface="+mn-ea"/>
                <a:sym typeface="+mn-lt"/>
              </a:rPr>
              <a:t>不论善恶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皆快速成熟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故南洲人身是最佳的的所依身。</a:t>
            </a:r>
            <a:endParaRPr 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847667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EA5D9-6D2A-2601-0043-91088EB6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从以下三个角度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，说明为何人身最佳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3BA5-B83D-2BA2-5CBD-A2CD8102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TW" sz="4000" dirty="0">
                <a:solidFill>
                  <a:schemeClr val="accent1"/>
                </a:solidFill>
                <a:cs typeface="+mn-ea"/>
                <a:sym typeface="+mn-lt"/>
              </a:rPr>
              <a:t>1 </a:t>
            </a:r>
            <a:r>
              <a:rPr lang="zh-TW" altLang="en-US" sz="4000" dirty="0">
                <a:solidFill>
                  <a:schemeClr val="accent1"/>
                </a:solidFill>
                <a:cs typeface="+mn-ea"/>
                <a:sym typeface="+mn-lt"/>
              </a:rPr>
              <a:t>从能成就解脱的角度宣说</a:t>
            </a:r>
            <a:endParaRPr lang="zh-CN" altLang="en-US" sz="4000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en-US" altLang="zh-TW" sz="4000" dirty="0">
                <a:solidFill>
                  <a:schemeClr val="accent1"/>
                </a:solidFill>
                <a:cs typeface="+mn-ea"/>
                <a:sym typeface="+mn-lt"/>
              </a:rPr>
              <a:t>2 </a:t>
            </a:r>
            <a:r>
              <a:rPr lang="zh-TW" altLang="en-US" sz="4000" dirty="0">
                <a:solidFill>
                  <a:schemeClr val="accent1"/>
                </a:solidFill>
                <a:cs typeface="+mn-ea"/>
                <a:sym typeface="+mn-lt"/>
              </a:rPr>
              <a:t>从能成就佛果的角度宣说</a:t>
            </a:r>
            <a:endParaRPr lang="zh-CN" altLang="en-US" sz="4000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en-US" altLang="zh-TW" sz="4000" dirty="0">
                <a:solidFill>
                  <a:schemeClr val="accent1"/>
                </a:solidFill>
                <a:cs typeface="+mn-ea"/>
                <a:sym typeface="+mn-lt"/>
              </a:rPr>
              <a:t>3 </a:t>
            </a:r>
            <a:r>
              <a:rPr lang="zh-TW" altLang="en-US" sz="4000" dirty="0">
                <a:solidFill>
                  <a:schemeClr val="accent1"/>
                </a:solidFill>
                <a:cs typeface="+mn-ea"/>
                <a:sym typeface="+mn-lt"/>
              </a:rPr>
              <a:t>从能即生成就金刚持双运身的角度宣说</a:t>
            </a:r>
            <a:endParaRPr lang="en-US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216449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941F-A9D9-08A0-A3AF-5634DAEA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4161"/>
          </a:xfr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能成就解脱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38CF-5320-6BD7-DD2D-F5FCB471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5" y="1254881"/>
            <a:ext cx="11200673" cy="5103511"/>
          </a:xfrm>
        </p:spPr>
        <p:txBody>
          <a:bodyPr>
            <a:normAutofit/>
          </a:bodyPr>
          <a:lstStyle/>
          <a:p>
            <a:r>
              <a:rPr lang="zh-TW" altLang="en-US" dirty="0">
                <a:cs typeface="+mn-ea"/>
                <a:sym typeface="+mn-lt"/>
              </a:rPr>
              <a:t>从能成就解脱的角度而言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以有暇身能成办小乘解脱之因</a:t>
            </a:r>
            <a:r>
              <a:rPr lang="en-US" altLang="zh-TW" dirty="0">
                <a:cs typeface="+mn-ea"/>
                <a:sym typeface="+mn-lt"/>
              </a:rPr>
              <a:t>——</a:t>
            </a:r>
            <a:r>
              <a:rPr lang="zh-TW" altLang="en-US" dirty="0">
                <a:cs typeface="+mn-ea"/>
                <a:sym typeface="+mn-lt"/>
              </a:rPr>
              <a:t>戒定慧三学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故获得暇满人身具大义。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en-US" altLang="zh-TW" dirty="0">
                <a:cs typeface="+mn-ea"/>
                <a:sym typeface="+mn-lt"/>
              </a:rPr>
              <a:t>1.</a:t>
            </a:r>
            <a:r>
              <a:rPr lang="zh-TW" altLang="en-US" dirty="0">
                <a:cs typeface="+mn-ea"/>
                <a:sym typeface="+mn-lt"/>
              </a:rPr>
              <a:t>从得戒角度而言人身具义。以出离心摄持的戒律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其余非人所依及北洲人身不能获得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唯三洲人身可获。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 </a:t>
            </a:r>
            <a:r>
              <a:rPr lang="en-US" altLang="zh-TW" dirty="0">
                <a:cs typeface="+mn-ea"/>
                <a:sym typeface="+mn-lt"/>
              </a:rPr>
              <a:t>2.</a:t>
            </a:r>
            <a:r>
              <a:rPr lang="zh-TW" altLang="en-US" dirty="0">
                <a:cs typeface="+mn-ea"/>
                <a:sym typeface="+mn-lt"/>
              </a:rPr>
              <a:t>从暇满人身能成就静虑的角度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说明人身具义。因以此人身为所依可   新生四禅八定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三恶趣、无想天等所依身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则以异熟障无法产生新的修成。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 </a:t>
            </a:r>
            <a:r>
              <a:rPr lang="en-US" altLang="zh-TW" dirty="0">
                <a:cs typeface="+mn-ea"/>
                <a:sym typeface="+mn-lt"/>
              </a:rPr>
              <a:t>3.</a:t>
            </a:r>
            <a:r>
              <a:rPr lang="zh-TW" altLang="en-US" dirty="0">
                <a:cs typeface="+mn-ea"/>
                <a:sym typeface="+mn-lt"/>
              </a:rPr>
              <a:t>从暇满人身能最新获证无常等的角度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说明人身具义。因以人身能新获见道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然以色、无色界之上界身不能新获见道。 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由此可知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依暇满人身能获小乘解脱果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故具大义。如佛世六群比丘中之邬陀夷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TW" altLang="en-US" dirty="0">
                <a:cs typeface="+mn-ea"/>
                <a:sym typeface="+mn-lt"/>
              </a:rPr>
              <a:t>即依人身而获证罗汉果。</a:t>
            </a:r>
            <a:endParaRPr lang="zh-CN" alt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157141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F571-C37A-8335-4E24-EFA1E59E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能成就佛果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0A8D-AB47-AAF8-6962-62BEF541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cs typeface="+mn-ea"/>
                <a:sym typeface="+mn-lt"/>
              </a:rPr>
              <a:t>从能成就佛果的角度而言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获得暇满人身具有大义。因为成佛道度众生 所依的广大心力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唯以人身方能获得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故以人身极易圆满行持成佛之因</a:t>
            </a:r>
            <a:r>
              <a:rPr lang="en-US" altLang="zh-TW" sz="4000" dirty="0">
                <a:cs typeface="+mn-ea"/>
                <a:sym typeface="+mn-lt"/>
              </a:rPr>
              <a:t>—— </a:t>
            </a:r>
            <a:r>
              <a:rPr lang="zh-TW" altLang="en-US" sz="4000" dirty="0">
                <a:cs typeface="+mn-ea"/>
                <a:sym typeface="+mn-lt"/>
              </a:rPr>
              <a:t>所依菩提心与能依六度万行</a:t>
            </a:r>
            <a:r>
              <a:rPr lang="zh-CN" altLang="en-US" sz="4000" dirty="0">
                <a:cs typeface="+mn-ea"/>
                <a:sym typeface="+mn-lt"/>
              </a:rPr>
              <a:t>，</a:t>
            </a:r>
            <a:r>
              <a:rPr lang="zh-TW" altLang="en-US" sz="4000" dirty="0">
                <a:cs typeface="+mn-ea"/>
                <a:sym typeface="+mn-lt"/>
              </a:rPr>
              <a:t>以余身则不能如此极易圆满地行持。如悉达多 太子即依人身发起菩提心、成就无上菩提。</a:t>
            </a:r>
            <a:endParaRPr 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695407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D8FA-450F-A15A-2DF3-8336C221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能</a:t>
            </a:r>
            <a:r>
              <a:rPr lang="zh-CN" altLang="en-CA" dirty="0">
                <a:latin typeface="+mn-lt"/>
                <a:ea typeface="+mn-ea"/>
                <a:cs typeface="+mn-ea"/>
                <a:sym typeface="+mn-lt"/>
              </a:rPr>
              <a:t>即生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成就金刚持双运身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15261-970F-45AB-A130-428A98BE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702297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cs typeface="+mn-ea"/>
                <a:sym typeface="+mn-lt"/>
              </a:rPr>
              <a:t>从能即生成就金刚持双运身的角度而言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获得暇满人身具大义。因唯胎生具足六界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空、风、火、水、地、智慧界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可即生现前双运身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而余身则不能。此根据为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若欲即生成就佛果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须依气脉明点等修习圆满次第的大 乐智慧等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其余所依身则不具如是条件。如布玛莫扎与米拉日巴等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即依人 身即生成就金刚持双运身</a:t>
            </a:r>
            <a:endParaRPr lang="zh-CN" altLang="en-US" sz="2400" dirty="0">
              <a:cs typeface="+mn-ea"/>
              <a:sym typeface="+mn-lt"/>
            </a:endParaRPr>
          </a:p>
          <a:p>
            <a:r>
              <a:rPr lang="zh-TW" altLang="en-US" sz="2400" dirty="0">
                <a:cs typeface="+mn-ea"/>
                <a:sym typeface="+mn-lt"/>
              </a:rPr>
              <a:t>总之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暇满人身是成办三乘菩提的殊胜所依。就究竟佛果而言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其因即 愿行菩提心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而唯人身能引发此广大心力。其余天龙八部等虽有神通福报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诸根亦极具能力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然除少数者外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皆无法发起猛利菩提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就小乘解脱而言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其因须具戒定慧三学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而唯人身能得出离心所摄之戒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人中北洲人身无法得 戒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仅其余三洲人身能得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三洲中又以南洲人身最胜。</a:t>
            </a:r>
            <a:endParaRPr lang="en-US" altLang="zh-TW" sz="2400" dirty="0">
              <a:cs typeface="+mn-ea"/>
              <a:sym typeface="+mn-lt"/>
            </a:endParaRPr>
          </a:p>
          <a:p>
            <a:r>
              <a:rPr lang="zh-TW" altLang="en-US" sz="2400" dirty="0">
                <a:cs typeface="+mn-ea"/>
                <a:sym typeface="+mn-lt"/>
              </a:rPr>
              <a:t>此外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亦须依此人身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获得以第九住心入大地所获之修所成慧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乃至现证四谛而见道。天人之中除 极少数欲天外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其余皆无见道可能。由上成立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成就圣道之所依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zh-TW" altLang="en-US" sz="2400" dirty="0">
                <a:cs typeface="+mn-ea"/>
                <a:sym typeface="+mn-lt"/>
              </a:rPr>
              <a:t>唯以人身 最为殊胜。</a:t>
            </a:r>
            <a:endParaRPr 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907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zr30kbq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4147</Words>
  <Application>Microsoft Office PowerPoint</Application>
  <PresentationFormat>宽屏</PresentationFormat>
  <Paragraphs>130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2" baseType="lpstr">
      <vt:lpstr>-apple-system</vt:lpstr>
      <vt:lpstr>Arial</vt:lpstr>
      <vt:lpstr>Calibri</vt:lpstr>
      <vt:lpstr>Office Theme</vt:lpstr>
      <vt:lpstr>暇满难得 </vt:lpstr>
      <vt:lpstr>八闲暇</vt:lpstr>
      <vt:lpstr>总说十圆满</vt:lpstr>
      <vt:lpstr>分说自圆满之得人身</vt:lpstr>
      <vt:lpstr>第一，从自身角度</vt:lpstr>
      <vt:lpstr>从以下三个角度，说明为何人身最佳</vt:lpstr>
      <vt:lpstr>1  能成就解脱</vt:lpstr>
      <vt:lpstr>2  能成就佛果</vt:lpstr>
      <vt:lpstr>3  能即生成就金刚持双运身</vt:lpstr>
      <vt:lpstr>第二，从其他生命角度</vt:lpstr>
      <vt:lpstr>人类</vt:lpstr>
      <vt:lpstr>和旁生对比</vt:lpstr>
      <vt:lpstr>和天等对比</vt:lpstr>
      <vt:lpstr>和地狱，饿鬼，非人等对比</vt:lpstr>
      <vt:lpstr>第三，如何思维</vt:lpstr>
      <vt:lpstr>第一阶段，了知</vt:lpstr>
      <vt:lpstr>第二阶段，对比</vt:lpstr>
      <vt:lpstr>第三阶段，珍惜</vt:lpstr>
      <vt:lpstr>第四，修法达到的效果</vt:lpstr>
      <vt:lpstr>第五，总结</vt:lpstr>
      <vt:lpstr>从暇满人身所需因缘思维难得</vt:lpstr>
      <vt:lpstr>持戒</vt:lpstr>
      <vt:lpstr>行善</vt:lpstr>
      <vt:lpstr>发愿</vt:lpstr>
      <vt:lpstr>人身</vt:lpstr>
      <vt:lpstr>具体观修思维</vt:lpstr>
      <vt:lpstr>用比喻观修人身难得</vt:lpstr>
      <vt:lpstr>思考人生的意义</vt:lpstr>
      <vt:lpstr>从数量上思考</vt:lpstr>
      <vt:lpstr>生中土</vt:lpstr>
      <vt:lpstr>一，何为中土</vt:lpstr>
      <vt:lpstr>地界中土</vt:lpstr>
      <vt:lpstr>佛法中土</vt:lpstr>
      <vt:lpstr>二，如何思维</vt:lpstr>
      <vt:lpstr>第一阶段，了知</vt:lpstr>
      <vt:lpstr>第二阶段，对比</vt:lpstr>
      <vt:lpstr>第三阶段，珍惜</vt:lpstr>
      <vt:lpstr>思考题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暇满人身</dc:title>
  <dc:creator>Li, Jonathan</dc:creator>
  <cp:lastModifiedBy>Haojie Nan</cp:lastModifiedBy>
  <cp:revision>7</cp:revision>
  <dcterms:created xsi:type="dcterms:W3CDTF">2023-12-20T03:58:56Z</dcterms:created>
  <dcterms:modified xsi:type="dcterms:W3CDTF">2023-12-23T10:04:17Z</dcterms:modified>
</cp:coreProperties>
</file>